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37"/>
  </p:notesMasterIdLst>
  <p:sldIdLst>
    <p:sldId id="256" r:id="rId2"/>
    <p:sldId id="258" r:id="rId3"/>
    <p:sldId id="312" r:id="rId4"/>
    <p:sldId id="307" r:id="rId5"/>
    <p:sldId id="259" r:id="rId6"/>
    <p:sldId id="260" r:id="rId7"/>
    <p:sldId id="317" r:id="rId8"/>
    <p:sldId id="278" r:id="rId9"/>
    <p:sldId id="283" r:id="rId10"/>
    <p:sldId id="282" r:id="rId11"/>
    <p:sldId id="271" r:id="rId12"/>
    <p:sldId id="280" r:id="rId13"/>
    <p:sldId id="279" r:id="rId14"/>
    <p:sldId id="281" r:id="rId15"/>
    <p:sldId id="318" r:id="rId16"/>
    <p:sldId id="289" r:id="rId17"/>
    <p:sldId id="319" r:id="rId18"/>
    <p:sldId id="294" r:id="rId19"/>
    <p:sldId id="296" r:id="rId20"/>
    <p:sldId id="298" r:id="rId21"/>
    <p:sldId id="297" r:id="rId22"/>
    <p:sldId id="299" r:id="rId23"/>
    <p:sldId id="295" r:id="rId24"/>
    <p:sldId id="314" r:id="rId25"/>
    <p:sldId id="316" r:id="rId26"/>
    <p:sldId id="270" r:id="rId27"/>
    <p:sldId id="274" r:id="rId28"/>
    <p:sldId id="264" r:id="rId29"/>
    <p:sldId id="293" r:id="rId30"/>
    <p:sldId id="311" r:id="rId31"/>
    <p:sldId id="265" r:id="rId32"/>
    <p:sldId id="268" r:id="rId33"/>
    <p:sldId id="267" r:id="rId34"/>
    <p:sldId id="329" r:id="rId35"/>
    <p:sldId id="284" r:id="rId36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5887" autoAdjust="0"/>
  </p:normalViewPr>
  <p:slideViewPr>
    <p:cSldViewPr snapToGrid="0">
      <p:cViewPr varScale="1">
        <p:scale>
          <a:sx n="76" d="100"/>
          <a:sy n="76" d="100"/>
        </p:scale>
        <p:origin x="87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29/07/2022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31558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746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0521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8692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24624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7688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8530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816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0340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9195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6975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9436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4771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307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160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32824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29/07/2022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29/07/2022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29/07/2022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29/07/2022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29/07/2022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29/07/2022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29/07/2022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et.com/culture/breasts-lead-to-arrest-of-anonymous-hacke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merandomstuff1.wordpress.com/2019/02/08/geoguessr-the-top-tips-tricks-and-techniques/" TargetMode="External"/><Relationship Id="rId5" Type="http://schemas.openxmlformats.org/officeDocument/2006/relationships/hyperlink" Target="https://wikimapia.org/" TargetMode="External"/><Relationship Id="rId4" Type="http://schemas.openxmlformats.org/officeDocument/2006/relationships/hyperlink" Target="https://www.bing.com/map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oom.earth/" TargetMode="External"/><Relationship Id="rId7" Type="http://schemas.openxmlformats.org/officeDocument/2006/relationships/hyperlink" Target="https://livingatlas.arcgis.com/wayback/#active=44710&amp;ext=-8.44504,41.55974,-8.43662,41.56350&amp;localChangesOnly=tru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ivingatlas.arcgis.com/wayback/" TargetMode="External"/><Relationship Id="rId5" Type="http://schemas.openxmlformats.org/officeDocument/2006/relationships/hyperlink" Target="https://livingatlas.arcgis.com/" TargetMode="External"/><Relationship Id="rId4" Type="http://schemas.openxmlformats.org/officeDocument/2006/relationships/hyperlink" Target="https://satellites.pro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*/www.bosch.com" TargetMode="External"/><Relationship Id="rId9" Type="http://schemas.openxmlformats.org/officeDocument/2006/relationships/hyperlink" Target="http://timetravel.mementoweb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ps.shodan.io/" TargetMode="External"/><Relationship Id="rId5" Type="http://schemas.openxmlformats.org/officeDocument/2006/relationships/hyperlink" Target="https://images.shodan.io/" TargetMode="External"/><Relationship Id="rId4" Type="http://schemas.openxmlformats.org/officeDocument/2006/relationships/hyperlink" Target="https://www.shodan.io/explor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%22authentication%3A+disabled%22+%2B+primavera+%2B+country%3Apt" TargetMode="External"/><Relationship Id="rId3" Type="http://schemas.openxmlformats.org/officeDocument/2006/relationships/hyperlink" Target="https://www.shodan.io/search?query=remote+desktop" TargetMode="External"/><Relationship Id="rId7" Type="http://schemas.openxmlformats.org/officeDocument/2006/relationships/hyperlink" Target="https://www.shodan.io/search?query=authentication+disabled+country%3Ap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mages.shodan.io/?query=vnc+screenshot.label%3Aloggedin" TargetMode="External"/><Relationship Id="rId5" Type="http://schemas.openxmlformats.org/officeDocument/2006/relationships/hyperlink" Target="https://images.shodan.io/?query=city%3Abraga" TargetMode="External"/><Relationship Id="rId4" Type="http://schemas.openxmlformats.org/officeDocument/2006/relationships/hyperlink" Target="https://www.shodan.io/search?query=remote+desktop+city%3Abraga" TargetMode="External"/><Relationship Id="rId9" Type="http://schemas.openxmlformats.org/officeDocument/2006/relationships/hyperlink" Target="https://www.shodan.io/search?query=contabilidade+country%3Ap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-source_intelligenc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search?query=fotos+country%3Ap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mages.shodan.io/?query=country%3Apt+screenshot.label%3Awebcam" TargetMode="External"/><Relationship Id="rId4" Type="http://schemas.openxmlformats.org/officeDocument/2006/relationships/hyperlink" Target="https://www.shodan.io/search?query=camera+country%3Ap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sure.shodan.io/#/P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pentest-tools-com/how-to-exploit-bluekeep-vulnerability-with-metasploit-security-research-ee1ec514c2bd" TargetMode="External"/><Relationship Id="rId5" Type="http://schemas.openxmlformats.org/officeDocument/2006/relationships/hyperlink" Target="https://en.wikipedia.org/wiki/BlueKeep" TargetMode="External"/><Relationship Id="rId4" Type="http://schemas.openxmlformats.org/officeDocument/2006/relationships/hyperlink" Target="https://nvd.nist.gov/vuln/detail/CVE-2015-020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bnol.org/internet/email/gmail-email-alias-two-separate-gmail-address/2388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word.kaspersky.com/" TargetMode="External"/><Relationship Id="rId7" Type="http://schemas.openxmlformats.org/officeDocument/2006/relationships/hyperlink" Target="https://defpass.com/index.php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nielmiessler/SecLists/tree/master/Passwords/Default-Credentials" TargetMode="External"/><Relationship Id="rId5" Type="http://schemas.openxmlformats.org/officeDocument/2006/relationships/hyperlink" Target="https://github.com/danielmiessler/SecLists/tree/master/Passwords" TargetMode="External"/><Relationship Id="rId4" Type="http://schemas.openxmlformats.org/officeDocument/2006/relationships/hyperlink" Target="https://github.com/danielmiessler/SecLists/tree/master/Usernames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insecam.org/en/bycountry/PT/?page=1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cibercrime.ministeriopublico.pt/" TargetMode="External"/><Relationship Id="rId3" Type="http://schemas.openxmlformats.org/officeDocument/2006/relationships/hyperlink" Target="https://www.anacom.pt/render.jsp?categoryId=345750" TargetMode="External"/><Relationship Id="rId7" Type="http://schemas.openxmlformats.org/officeDocument/2006/relationships/hyperlink" Target="https://www.policiajudiciaria.pt/unc3t/" TargetMode="External"/><Relationship Id="rId2" Type="http://schemas.openxmlformats.org/officeDocument/2006/relationships/hyperlink" Target="https://dre.pt/dre/detalhe/decreto-lei/65-2021-1686979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certpt/" TargetMode="External"/><Relationship Id="rId5" Type="http://schemas.openxmlformats.org/officeDocument/2006/relationships/hyperlink" Target="https://www.cncs.gov.pt/pt/notificacao-incidentes/" TargetMode="External"/><Relationship Id="rId4" Type="http://schemas.openxmlformats.org/officeDocument/2006/relationships/hyperlink" Target="https://www.cncs.gov.pt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/>
              <a:t>OSINT</a:t>
            </a:r>
            <a:endParaRPr lang="pt-PT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Beware. Your data is out there.</a:t>
            </a:r>
            <a:endParaRPr lang="pt-PT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46519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Geolocation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Digital Cameras/Mobile Phones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Metadata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Camera Model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Breasts lead to arrest of Anonymous hacker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Police allege that an Anonymous hacker posted a picture of his presumed girlfriend's breasts as a taunt to U.S authorities. The picture allegedly contained GPS information that led the FBI to her.</a:t>
            </a:r>
          </a:p>
          <a:p>
            <a:endParaRPr lang="en-US" sz="900" dirty="0">
              <a:latin typeface="Amasis MT Pro" panose="020B0604020202020204" pitchFamily="18" charset="0"/>
            </a:endParaRPr>
          </a:p>
          <a:p>
            <a:r>
              <a:rPr lang="en-US" sz="2000" dirty="0">
                <a:latin typeface="Amasis MT Pro" panose="020B0604020202020204" pitchFamily="18" charset="0"/>
              </a:rPr>
              <a:t>Stolen goods being sold online can eventually be tracked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50C21D8-B6DD-D1B0-7253-BA330F47B7D4}"/>
              </a:ext>
            </a:extLst>
          </p:cNvPr>
          <p:cNvSpPr/>
          <p:nvPr/>
        </p:nvSpPr>
        <p:spPr>
          <a:xfrm>
            <a:off x="5997961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3B7CAD-3812-46A1-E783-DF6A40C0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0825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458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Maps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Search</a:t>
            </a:r>
            <a:br>
              <a:rPr lang="en-US" dirty="0"/>
            </a:br>
            <a:r>
              <a:rPr lang="en-US" dirty="0"/>
              <a:t>	Satellite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Zoom Earth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Satellites Pro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World Imagery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Wayback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Wayback example </a:t>
            </a:r>
            <a:r>
              <a:rPr lang="en-US" sz="1800" cap="none" dirty="0">
                <a:latin typeface="Amasis MT Pro" panose="020B0604020202020204" pitchFamily="18" charset="0"/>
              </a:rPr>
              <a:t>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View the past - timeline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BD968DB-58E5-9395-D521-59A091326D72}"/>
              </a:ext>
            </a:extLst>
          </p:cNvPr>
          <p:cNvSpPr/>
          <p:nvPr/>
        </p:nvSpPr>
        <p:spPr>
          <a:xfrm>
            <a:off x="3892732" y="388402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96EB9-66C7-9591-0B22-9DC5B9EC5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868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MEMORY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69DDF-C403-AB23-4239-72767056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494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Wayback Machine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IOT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</a:t>
            </a:r>
            <a:r>
              <a:rPr lang="en-US" cap="none" dirty="0">
                <a:latin typeface="Amasis MT Pro" panose="020B0604020202020204" pitchFamily="18" charset="0"/>
              </a:rPr>
              <a:t>Search Engine for 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9CD2-EF2D-50A4-D20A-159D6982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376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Remote Access and Loggedin (</a:t>
            </a:r>
            <a:r>
              <a:rPr lang="pt-PT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Authentication Disabled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356A0F3-1801-F9ED-498D-56FC56B92EC7}"/>
              </a:ext>
            </a:extLst>
          </p:cNvPr>
          <p:cNvSpPr/>
          <p:nvPr/>
        </p:nvSpPr>
        <p:spPr>
          <a:xfrm>
            <a:off x="2569656" y="303929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BE5C279-0E8D-9598-69D0-600DD20394D6}"/>
              </a:ext>
            </a:extLst>
          </p:cNvPr>
          <p:cNvSpPr/>
          <p:nvPr/>
        </p:nvSpPr>
        <p:spPr>
          <a:xfrm>
            <a:off x="2743827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6CB6F88-24D8-6A8B-3A0A-AB86B28576AB}"/>
              </a:ext>
            </a:extLst>
          </p:cNvPr>
          <p:cNvSpPr/>
          <p:nvPr/>
        </p:nvSpPr>
        <p:spPr>
          <a:xfrm>
            <a:off x="3092169" y="56954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57D7E-1309-B627-5783-903325A5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23B3BB8-4E59-0141-9370-8B6FDF5B7FEC}"/>
              </a:ext>
            </a:extLst>
          </p:cNvPr>
          <p:cNvSpPr/>
          <p:nvPr/>
        </p:nvSpPr>
        <p:spPr>
          <a:xfrm>
            <a:off x="5129696" y="419837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69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Open-source intelligence (OSINT) is the collection and analysis of data gathered from open sources (overt and publicly available sources) to produce actionable intelligence. (</a:t>
            </a:r>
            <a:r>
              <a:rPr lang="en-US" dirty="0">
                <a:latin typeface="Amasis MT Pro" panose="020B0604020202020204" pitchFamily="18" charset="0"/>
                <a:hlinkClick r:id="rId2"/>
              </a:rPr>
              <a:t>Wikipedia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It’s about digital footprint. Gathering information from: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search engines (Google,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social media (Facebook, …)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government sites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…</a:t>
            </a:r>
          </a:p>
          <a:p>
            <a:pPr marL="0" indent="0">
              <a:buNone/>
            </a:pP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The constant battles: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Privacy vs Publicaly available information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Convinience vs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Fotos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IP Cameras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Portugal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(default credentials?)</a:t>
            </a:r>
          </a:p>
          <a:p>
            <a:pPr lvl="1"/>
            <a:r>
              <a:rPr lang="pt-PT" b="1" dirty="0">
                <a:solidFill>
                  <a:srgbClr val="FF0000"/>
                </a:solidFill>
                <a:latin typeface="Amasis MT Pro" panose="020B0604020202020204" pitchFamily="18" charset="0"/>
              </a:rPr>
              <a:t>Webcams</a:t>
            </a:r>
            <a:r>
              <a:rPr lang="pt-PT" dirty="0">
                <a:latin typeface="Amasis MT Pro" panose="020B0604020202020204" pitchFamily="18" charset="0"/>
              </a:rPr>
              <a:t>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246C922-E1C2-2AB7-1B4D-0D39F0883085}"/>
              </a:ext>
            </a:extLst>
          </p:cNvPr>
          <p:cNvSpPr/>
          <p:nvPr/>
        </p:nvSpPr>
        <p:spPr>
          <a:xfrm>
            <a:off x="2743827" y="26735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CA6447D-7881-6C51-32A9-A51C6CC3B87B}"/>
              </a:ext>
            </a:extLst>
          </p:cNvPr>
          <p:cNvSpPr/>
          <p:nvPr/>
        </p:nvSpPr>
        <p:spPr>
          <a:xfrm>
            <a:off x="2944125" y="3810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5F27E-7A15-11FF-A26B-0E7504A7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3338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Portugal – Internet Exposure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Internet Exposure Dashboard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Vulnerability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CVE-2015-0204 – CVSS2 4.3 Medium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BlueKeep Unpatched (</a:t>
            </a:r>
            <a:r>
              <a:rPr lang="pt-PT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107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Industrial Control Systems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516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SMB (shared folders)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Authentication Disabled: 2898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334D8-2F31-8B7A-483A-F4311DF1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067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726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</a:t>
            </a:r>
            <a:r>
              <a:rPr lang="en-US">
                <a:latin typeface="Amasis MT Pro" panose="020B0604020202020204" pitchFamily="18" charset="0"/>
              </a:rPr>
              <a:t>what else ?</a:t>
            </a:r>
            <a:r>
              <a:rPr lang="en-US" cap="none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596640" y="354438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3148149" y="25559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4114800" y="545591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5168538" y="57868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343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01601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Reverse Tracking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Gmail Plus Address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 example email: </a:t>
            </a:r>
            <a:r>
              <a:rPr lang="en-US" sz="1800" cap="none" dirty="0">
                <a:latin typeface="Amasis MT Pro" panose="020B0604020202020204" pitchFamily="18" charset="0"/>
              </a:rPr>
              <a:t>mypersonalemail@gmail.com </a:t>
            </a:r>
            <a:endParaRPr lang="en-US" sz="1800" dirty="0">
              <a:latin typeface="Amasis MT Pro" panose="020B0604020202020204" pitchFamily="18" charset="0"/>
            </a:endParaRP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If you append a “plus” sign to your email username, Gmail will ignore anything written between the + and @ sign in the email address and still deliver the message to the same mailbox.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Any email address sent to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mypersonalemail+linkedin@gmail.com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mypersonalemail+continente@gmail.com 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mypersonalemail+financas@gmail.com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Will still reach the Gmail inbox of mypersonalemail@gmail.com inbox though, technically, they are three different email aliases.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Know who is sharing your email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1DF498-6EEC-745A-D139-26CC21CF1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4094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Passwords / Credentials</a:t>
            </a:r>
            <a:br>
              <a:rPr lang="en-US" dirty="0"/>
            </a:br>
            <a:r>
              <a:rPr lang="en-US" dirty="0"/>
              <a:t>	Please don’t share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Kaspersky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your password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dirty="0">
                <a:latin typeface="Amasis MT Pro" panose="020B0604020202020204" pitchFamily="18" charset="0"/>
              </a:rPr>
              <a:t>(</a:t>
            </a:r>
            <a:r>
              <a:rPr lang="en-US" sz="1600" b="1" dirty="0">
                <a:solidFill>
                  <a:srgbClr val="FF0000"/>
                </a:solidFill>
                <a:latin typeface="Amasis MT Pro" panose="020B0604020202020204" pitchFamily="18" charset="0"/>
              </a:rPr>
              <a:t>or maybe not</a:t>
            </a:r>
            <a:r>
              <a:rPr lang="en-US" sz="16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Check last name – “vieira” or “Vieira” or “Vieira123”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Top 10 passwords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“qwerty”, “password”, …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Country specific: BR example “password” </a:t>
            </a:r>
            <a:r>
              <a:rPr lang="en-US" sz="1800" dirty="0">
                <a:latin typeface="Amasis MT Pro" panose="020B0604020202020204" pitchFamily="18" charset="0"/>
                <a:sym typeface="Wingdings" panose="05000000000000000000" pitchFamily="2" charset="2"/>
              </a:rPr>
              <a:t> “senha”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Daniel Miessler SecLists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Passwords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Default Credentials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2000" dirty="0">
                <a:latin typeface="Amasis MT Pro" panose="020B0604020202020204" pitchFamily="18" charset="0"/>
              </a:rPr>
              <a:t>IoT Default Passwords (</a:t>
            </a:r>
            <a:r>
              <a:rPr lang="en-US" sz="20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2000" dirty="0">
                <a:latin typeface="Amasis MT Pro" panose="020B0604020202020204" pitchFamily="18" charset="0"/>
              </a:rPr>
              <a:t>)</a:t>
            </a:r>
            <a:endParaRPr lang="en-US" sz="20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99F80BF-2124-489A-A061-FCA32517F22A}"/>
              </a:ext>
            </a:extLst>
          </p:cNvPr>
          <p:cNvSpPr/>
          <p:nvPr/>
        </p:nvSpPr>
        <p:spPr>
          <a:xfrm>
            <a:off x="4093029" y="557348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6D42C6F-56C0-4863-8BEB-A3EC9DAC0D91}"/>
              </a:ext>
            </a:extLst>
          </p:cNvPr>
          <p:cNvSpPr/>
          <p:nvPr/>
        </p:nvSpPr>
        <p:spPr>
          <a:xfrm>
            <a:off x="3814354" y="25167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6FC19-51AE-B34A-AFB7-04D8ADA8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737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Insecure</a:t>
            </a:r>
            <a:br>
              <a:rPr lang="en-US" dirty="0"/>
            </a:br>
            <a:r>
              <a:rPr lang="en-US" dirty="0"/>
              <a:t>	Insecure Cameras – Is your camera secure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Browser edit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Portugal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26EA0-B163-C56A-EAF4-4F4F8EF1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22" y="2160589"/>
            <a:ext cx="2001670" cy="2276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5774F6-2FF4-2370-A9B9-7C9628ADA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192" y="2160589"/>
            <a:ext cx="2003424" cy="2276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94B65-29B8-A94D-979F-93B4647C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292" y="2160589"/>
            <a:ext cx="2001669" cy="23247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5077E-C01D-5014-4F7C-EB69856F5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9522" y="4485313"/>
            <a:ext cx="2001670" cy="22913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EA78A-5C3D-FDA1-B4BB-DCD9B77B6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9868" y="4436631"/>
            <a:ext cx="1978892" cy="22760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B13C6-9D5F-9665-7241-D99430F43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2534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&amp; Laws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2128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5065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Added Problem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Credentials reuse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AB0B97-953E-BBB5-414B-5F61AEADB8AD}"/>
              </a:ext>
            </a:extLst>
          </p:cNvPr>
          <p:cNvGrpSpPr/>
          <p:nvPr/>
        </p:nvGrpSpPr>
        <p:grpSpPr>
          <a:xfrm>
            <a:off x="6305005" y="1429905"/>
            <a:ext cx="5320937" cy="5071044"/>
            <a:chOff x="6339840" y="1786956"/>
            <a:chExt cx="3239282" cy="4379674"/>
          </a:xfrm>
        </p:grpSpPr>
        <p:pic>
          <p:nvPicPr>
            <p:cNvPr id="4" name="Content Placeholder 7">
              <a:extLst>
                <a:ext uri="{FF2B5EF4-FFF2-40B4-BE49-F238E27FC236}">
                  <a16:creationId xmlns:a16="http://schemas.microsoft.com/office/drawing/2014/main" id="{5E75CE01-9289-ED56-9075-DDC347B10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9DF81A-1504-412E-247B-120A7E4C27EE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8F0BD1B-7B4D-2B76-99BA-62E36A084D89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88C6E8-6041-5323-8BD4-16F14826F5F2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B451E3-6EF6-E63D-5FBA-5F87B57D9724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80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8743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Portuguese domain examples (2018)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600" cap="none" dirty="0">
                <a:latin typeface="Amasis MT Pro" panose="020B0604020202020204" pitchFamily="18" charset="0"/>
              </a:rPr>
              <a:t>uminho.pt - Universidade do Minho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adv.oa.pt - Ordem dos Advogados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pj.pt - Policia Judiciária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mail.exercito.pt - Exército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cm-braga.pt - Câmara Municipal de Braga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cm-guimaraes.pt - Câmara Municipal de Guimarães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psd.pt - Partido Social Democrata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ps.pt - Partido Socialista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fcporto.pt - Futebol Clube do Porto</a:t>
            </a:r>
          </a:p>
          <a:p>
            <a:r>
              <a:rPr lang="pt-PT" sz="1600" cap="none" dirty="0">
                <a:latin typeface="Amasis MT Pro" panose="020B0604020202020204" pitchFamily="18" charset="0"/>
              </a:rPr>
              <a:t>min.justiça - Ministério da Justiça</a:t>
            </a:r>
          </a:p>
          <a:p>
            <a:endParaRPr lang="pt-PT" sz="1600" dirty="0">
              <a:latin typeface="Amasis MT Pro" panose="020B0604020202020204" pitchFamily="18" charset="0"/>
            </a:endParaRPr>
          </a:p>
          <a:p>
            <a:r>
              <a:rPr lang="pt-PT" sz="1600" cap="none" dirty="0">
                <a:latin typeface="Amasis MT Pro" panose="020B0604020202020204" pitchFamily="18" charset="0"/>
              </a:rPr>
              <a:t>Were these the sources for criminal “hacker” Rui Pinto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69D1D-2A8C-D525-CB79-4BC84FAB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5005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4354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Feel free to use/modify/share</a:t>
            </a:r>
          </a:p>
          <a:p>
            <a:r>
              <a:rPr lang="en-US" dirty="0">
                <a:latin typeface="Amasis MT Pro" panose="020B0604020202020204" pitchFamily="18" charset="0"/>
              </a:rPr>
              <a:t>Teach someone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Improve awareness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DBD03-E37B-2424-854F-F9946852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4630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Boring but necessary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Information in this presentation is intended for </a:t>
            </a:r>
            <a:r>
              <a:rPr lang="en-US" b="1" u="sng" cap="none" dirty="0">
                <a:latin typeface="Amasis MT Pro" panose="020B0604020202020204" pitchFamily="18" charset="0"/>
              </a:rPr>
              <a:t>educational and awareness purposes only</a:t>
            </a:r>
            <a:r>
              <a:rPr lang="en-US" cap="none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Live presentation</a:t>
            </a:r>
            <a:r>
              <a:rPr lang="en-US" dirty="0">
                <a:latin typeface="Amasis MT Pro" panose="020B0604020202020204" pitchFamily="18" charset="0"/>
              </a:rPr>
              <a:t>. Not a controlled environment and some contents may be inappropriate for some users.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masis MT Pro" panose="020B0604020202020204" pitchFamily="18" charset="0"/>
              </a:rPr>
              <a:t>I accept no responsibility </a:t>
            </a:r>
            <a:r>
              <a:rPr lang="en-US" dirty="0">
                <a:latin typeface="Amasis MT Pro" panose="020B0604020202020204" pitchFamily="18" charset="0"/>
              </a:rPr>
              <a:t>in any kind for the use, misuse, downloading, viewing in whatever way the links in this presentation.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cap="none" dirty="0">
                <a:latin typeface="Amasis MT Pro" panose="020B0604020202020204" pitchFamily="18" charset="0"/>
              </a:rPr>
              <a:t>This presentation is not related to my work or employer.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br>
              <a:rPr lang="en-US" dirty="0"/>
            </a:br>
            <a:r>
              <a:rPr lang="en-US" dirty="0"/>
              <a:t>	Avoid illegal activities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Some links, websites, software or other items listed may or </a:t>
            </a:r>
            <a:r>
              <a:rPr lang="en-US" b="1" dirty="0">
                <a:latin typeface="Amasis MT Pro" panose="020B0604020202020204" pitchFamily="18" charset="0"/>
              </a:rPr>
              <a:t>may not be legal</a:t>
            </a:r>
            <a:r>
              <a:rPr lang="en-US" dirty="0">
                <a:latin typeface="Amasis MT Pro" panose="020B0604020202020204" pitchFamily="18" charset="0"/>
              </a:rPr>
              <a:t>, illegal, a felony, misdemeanor, or worse, in your country.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Please make sure that you are </a:t>
            </a:r>
            <a:r>
              <a:rPr lang="en-US" b="1" dirty="0">
                <a:latin typeface="Amasis MT Pro" panose="020B0604020202020204" pitchFamily="18" charset="0"/>
              </a:rPr>
              <a:t>allowed</a:t>
            </a:r>
            <a:r>
              <a:rPr lang="en-US" dirty="0">
                <a:latin typeface="Amasis MT Pro" panose="020B0604020202020204" pitchFamily="18" charset="0"/>
              </a:rPr>
              <a:t> to browse the websites, download links and software </a:t>
            </a:r>
            <a:r>
              <a:rPr lang="en-US" b="1" dirty="0">
                <a:latin typeface="Amasis MT Pro" panose="020B0604020202020204" pitchFamily="18" charset="0"/>
              </a:rPr>
              <a:t>BEFORE USING</a:t>
            </a:r>
            <a:r>
              <a:rPr lang="en-US" dirty="0">
                <a:latin typeface="Amasis MT Pro" panose="020B0604020202020204" pitchFamily="18" charset="0"/>
              </a:rPr>
              <a:t>!</a:t>
            </a:r>
          </a:p>
          <a:p>
            <a:pPr marL="0" indent="0">
              <a:spcBef>
                <a:spcPts val="600"/>
              </a:spcBef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Ignorance about laws or rules is </a:t>
            </a:r>
            <a:r>
              <a:rPr lang="en-US" b="1" dirty="0">
                <a:latin typeface="Amasis MT Pro" panose="020B0604020202020204" pitchFamily="18" charset="0"/>
              </a:rPr>
              <a:t>no excuse</a:t>
            </a:r>
            <a:r>
              <a:rPr lang="en-US" dirty="0">
                <a:latin typeface="Amasis MT Pro" panose="020B0604020202020204" pitchFamily="18" charset="0"/>
              </a:rPr>
              <a:t> for illegal activities or wrongdoing.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latin typeface="Amasis MT Pro" panose="020B0604020202020204" pitchFamily="18" charset="0"/>
              </a:rPr>
              <a:t>Illegal activities may get you in </a:t>
            </a:r>
            <a:r>
              <a:rPr lang="en-US" b="1" dirty="0">
                <a:latin typeface="Amasis MT Pro" panose="020B0604020202020204" pitchFamily="18" charset="0"/>
              </a:rPr>
              <a:t>trouble or arrested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endParaRPr lang="en-US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u="sng" dirty="0">
                <a:latin typeface="Amasis MT Pro" panose="020B0604020202020204" pitchFamily="18" charset="0"/>
              </a:rPr>
              <a:t>Always check what is legal, and what laws apply</a:t>
            </a:r>
            <a:r>
              <a:rPr lang="en-US" dirty="0">
                <a:latin typeface="Amasis MT Pro" panose="020B0604020202020204" pitchFamily="18" charset="0"/>
              </a:rPr>
              <a:t>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40504050005020304" pitchFamily="18" charset="0"/>
              </a:rPr>
              <a:t>Laws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Diário República Eletrónico (</a:t>
            </a:r>
            <a:r>
              <a:rPr lang="en-US" dirty="0">
                <a:latin typeface="Amasis MT Pro" panose="02040504050005020304" pitchFamily="18" charset="0"/>
                <a:hlinkClick r:id="rId2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40504050005020304" pitchFamily="18" charset="0"/>
              </a:rPr>
              <a:t>ANACOM (</a:t>
            </a:r>
            <a:r>
              <a:rPr lang="en-US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en-US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Organizations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Incident Notification (</a:t>
            </a:r>
            <a:r>
              <a:rPr lang="en-US" sz="16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en-US" sz="1600" dirty="0">
                <a:latin typeface="Amasis MT Pro" panose="02040504050005020304" pitchFamily="18" charset="0"/>
              </a:rPr>
              <a:t>CERT.PT (</a:t>
            </a:r>
            <a:r>
              <a:rPr lang="en-US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  <a:endParaRPr lang="en-US" dirty="0">
              <a:latin typeface="Amasis MT Pro" panose="02040504050005020304" pitchFamily="18" charset="0"/>
            </a:endParaRP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4384FA8-8685-4406-B5DD-8FCF984B6211}"/>
              </a:ext>
            </a:extLst>
          </p:cNvPr>
          <p:cNvSpPr/>
          <p:nvPr/>
        </p:nvSpPr>
        <p:spPr>
          <a:xfrm>
            <a:off x="4450080" y="266482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EB94A28-57AE-4289-94FF-5B68D4746609}"/>
              </a:ext>
            </a:extLst>
          </p:cNvPr>
          <p:cNvSpPr/>
          <p:nvPr/>
        </p:nvSpPr>
        <p:spPr>
          <a:xfrm>
            <a:off x="2917998" y="30436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FBED2F7-70CF-4222-B48C-64B343580710}"/>
              </a:ext>
            </a:extLst>
          </p:cNvPr>
          <p:cNvSpPr/>
          <p:nvPr/>
        </p:nvSpPr>
        <p:spPr>
          <a:xfrm>
            <a:off x="5856515" y="380999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8AF0BFC-C782-467D-919F-DCA527CB3C45}"/>
              </a:ext>
            </a:extLst>
          </p:cNvPr>
          <p:cNvSpPr/>
          <p:nvPr/>
        </p:nvSpPr>
        <p:spPr>
          <a:xfrm>
            <a:off x="4275909" y="417892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7A1C52-2C1F-4E8E-96AC-67D36A5B2CF0}"/>
              </a:ext>
            </a:extLst>
          </p:cNvPr>
          <p:cNvSpPr/>
          <p:nvPr/>
        </p:nvSpPr>
        <p:spPr>
          <a:xfrm>
            <a:off x="3266340" y="454250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FFF1755-EB09-45FE-AF41-2F54B57ABD08}"/>
              </a:ext>
            </a:extLst>
          </p:cNvPr>
          <p:cNvSpPr/>
          <p:nvPr/>
        </p:nvSpPr>
        <p:spPr>
          <a:xfrm>
            <a:off x="3640807" y="554300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2F13513-1E4E-4733-A91C-C9CB00322C9A}"/>
              </a:ext>
            </a:extLst>
          </p:cNvPr>
          <p:cNvSpPr/>
          <p:nvPr/>
        </p:nvSpPr>
        <p:spPr>
          <a:xfrm>
            <a:off x="2024743" y="517724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GEO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8E727-5849-293E-C0F0-01A48EC19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778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Photos</a:t>
            </a:r>
            <a:br>
              <a:rPr lang="en-US" dirty="0"/>
            </a:br>
            <a:r>
              <a:rPr lang="en-US" dirty="0"/>
              <a:t>	Metadata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1508</Words>
  <Application>Microsoft Office PowerPoint</Application>
  <PresentationFormat>Widescreen</PresentationFormat>
  <Paragraphs>311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Amasis MT Pro</vt:lpstr>
      <vt:lpstr>Arial</vt:lpstr>
      <vt:lpstr>Calibri</vt:lpstr>
      <vt:lpstr>Trebuchet MS</vt:lpstr>
      <vt:lpstr>Wingdings 3</vt:lpstr>
      <vt:lpstr>Facet</vt:lpstr>
      <vt:lpstr>OSINT</vt:lpstr>
      <vt:lpstr>OSINT – Open-source intelligence  Digital Footprint</vt:lpstr>
      <vt:lpstr>Disclaimer &amp; Laws</vt:lpstr>
      <vt:lpstr>Disclaimer  Boring but necessary</vt:lpstr>
      <vt:lpstr>Disclaimer  Avoid illegal activities</vt:lpstr>
      <vt:lpstr>Laws  Portuguese Law and Organizations</vt:lpstr>
      <vt:lpstr>OSINT GEO</vt:lpstr>
      <vt:lpstr>OSINT - Photos  Lots of Information</vt:lpstr>
      <vt:lpstr>OSINT - Photos  Metadata</vt:lpstr>
      <vt:lpstr>Search  Geolocation</vt:lpstr>
      <vt:lpstr>OSINT  (Reverse) Image search</vt:lpstr>
      <vt:lpstr>OSINT  Street View</vt:lpstr>
      <vt:lpstr>OSINT  Maps</vt:lpstr>
      <vt:lpstr>Search  Satellite View</vt:lpstr>
      <vt:lpstr>OSINT MEMORY</vt:lpstr>
      <vt:lpstr>Wayback Machine  Internet  in the past</vt:lpstr>
      <vt:lpstr>OSINT IOT</vt:lpstr>
      <vt:lpstr>Shodan  Search Engine for Internet Of Things</vt:lpstr>
      <vt:lpstr>Shodan  Internet of Things</vt:lpstr>
      <vt:lpstr>Shodan  Internet of Things</vt:lpstr>
      <vt:lpstr>Shodan  Internet of Things - Images</vt:lpstr>
      <vt:lpstr>Shodan  Industrial Control Systems</vt:lpstr>
      <vt:lpstr>Shodan  Portugal – Internet Exposure</vt:lpstr>
      <vt:lpstr>ONLINE SAFETY</vt:lpstr>
      <vt:lpstr>Helping Tools  Privacy</vt:lpstr>
      <vt:lpstr>Helping Tools  Safety</vt:lpstr>
      <vt:lpstr>Helping Tools  Reverse Tracking</vt:lpstr>
      <vt:lpstr>Passwords / Credentials  Please don’t share</vt:lpstr>
      <vt:lpstr>Insecure  Insecure Cameras – Is your camera secure ?</vt:lpstr>
      <vt:lpstr>Databreach</vt:lpstr>
      <vt:lpstr>Databreach  Is not a thing of the past</vt:lpstr>
      <vt:lpstr>Databreach  Company credentials ?</vt:lpstr>
      <vt:lpstr>Databreach  Portuguese domain examples (2018)</vt:lpstr>
      <vt:lpstr>Free to Share</vt:lpstr>
      <vt:lpstr>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</dc:title>
  <dc:creator>Pedro Vieira</dc:creator>
  <cp:lastModifiedBy>Vieira Pedro (XC/EVI XC/EQS)</cp:lastModifiedBy>
  <cp:revision>256</cp:revision>
  <cp:lastPrinted>2022-07-21T21:37:46Z</cp:lastPrinted>
  <dcterms:created xsi:type="dcterms:W3CDTF">2022-07-02T11:00:59Z</dcterms:created>
  <dcterms:modified xsi:type="dcterms:W3CDTF">2022-07-29T10:24:03Z</dcterms:modified>
</cp:coreProperties>
</file>